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jpeg" ContentType="image/jpeg"/>
  <Override PartName="/ppt/media/image25.png" ContentType="image/png"/>
  <Override PartName="/ppt/media/image3.jpeg" ContentType="image/jpeg"/>
  <Override PartName="/ppt/media/image1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4.png" ContentType="image/png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74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C5D23CC-28D6-4EB8-A382-A79332C36762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0D9534-3244-4A74-838B-9876F644081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43536D-CD7C-4E0F-979F-A830EDF133B0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4F0512-8CE2-46D0-AA0E-5DE332D4E955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C347C4F-6084-4AC2-86C3-0BDEAEF1EBC6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Well, Aging is the cause of Sarcopenia, but this involves plenty of different processes that make it complicated to approach by isolating one pathway or one gene.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And using small molecules work as a preventive method, they don’t regenerate the muscle. </a:t>
            </a:r>
            <a:br>
              <a:rPr sz="2000"/>
            </a:b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, microRNA allows a cleaner approach, because we can know the target and escalate to  more parts of the body.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2B144D-2364-4B4F-B866-7812B0D3A07E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Edited from https://www.cell.com/fulltext/S0092-8674(03)00801-8 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B64BEE-F7E3-43CE-8D1B-1677A9CCF47C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5AD0F8-75CE-4784-ABF4-34148644B873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0EABE5-6E34-4AEB-9E87-EC857CB93854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D2D449-A3E2-4DA3-9F58-EAF99BD81691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6EC643-A578-4D01-9C64-39C92208E9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6B3DE9-E3D2-4586-AA9A-A1964B6C0B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6315F4-4D6B-4285-AC7E-F2E57FFE1E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FE2D17-2F07-4635-856E-F55E689EBB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0CE12F-BA6C-436C-BF3B-0F0AFB0A8A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F86718-E887-426B-B4EA-7C9166AB53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3B4441-F6D4-435D-9CDC-8E685D0132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086806-E617-4CC3-A55F-13E7A8C935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43A0CD-0CF6-4775-8814-ACD93A57CC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52BBC9-B5D2-48C4-814C-A597E8E592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813E4D-06BC-48D5-AEFA-680301F2A9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901882-66BE-4D75-BD9F-E87A2B8014D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8E7193-9E86-4F55-8FCE-9BCE0AFF32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F77FF5-AEFE-4204-BF59-5401166402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7AD671-FCB8-46BA-98AD-39C5D6807B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F2F65E-86DD-43EA-9B39-A036888DE3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122C36-A8A8-4841-9F3C-47C508FA96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8DDCF1-6D3D-40EB-8DFE-163C498DD4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A3572F-333A-4774-9E7B-B71A4884FE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1E11F9-E090-4BAC-AD41-56E339E30F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2B8C82-AB1E-4AA5-934B-CE363B88AD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C27DF6-2308-4E8C-988D-1AFC6F56CF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B8A843-6F36-4C50-82FF-CAEBF49BB7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312AD9-742D-4FB9-A65E-4E2A1F2E055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5183280" y="814320"/>
            <a:ext cx="5004000" cy="504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1400" cy="95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3000" spc="-1" strike="noStrike">
                <a:solidFill>
                  <a:srgbClr val="4d1282"/>
                </a:solidFill>
                <a:latin typeface="Arial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778680" y="2460960"/>
            <a:ext cx="4091400" cy="339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2542680"/>
            <a:ext cx="7689240" cy="176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6000" spc="-1" strike="noStrike">
                <a:solidFill>
                  <a:srgbClr val="002060"/>
                </a:solidFill>
                <a:latin typeface="Arial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407480"/>
            <a:ext cx="7689240" cy="62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585858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4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400" spc="-1" strike="noStrike">
                <a:solidFill>
                  <a:srgbClr val="4d1282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4400" spc="-1" strike="noStrike">
                <a:solidFill>
                  <a:srgbClr val="4d1282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CF8672-9C39-40A9-A3C0-AE145083251D}" type="slidenum">
              <a:rPr b="0" lang="en-I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241" name="PlaceHolder 8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0B525A-69D8-43AB-B5A7-A420420C267D}" type="slidenum">
              <a:rPr b="0" lang="en-IE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5133600" y="814320"/>
            <a:ext cx="5053680" cy="504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1400" cy="95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3000" spc="-1" strike="noStrike">
                <a:solidFill>
                  <a:srgbClr val="4d1282"/>
                </a:solidFill>
                <a:latin typeface="Arial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778680" y="2460960"/>
            <a:ext cx="4091400" cy="339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9240" cy="59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GB" sz="3200" spc="-1" strike="noStrike">
                <a:solidFill>
                  <a:srgbClr val="00206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78680" y="3597120"/>
            <a:ext cx="7689240" cy="152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" Target="slide1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" Target="slide14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" Target="slide15.xml"/><Relationship Id="rId2" Type="http://schemas.openxmlformats.org/officeDocument/2006/relationships/image" Target="../media/image17.png"/><Relationship Id="rId3" Type="http://schemas.openxmlformats.org/officeDocument/2006/relationships/slide" Target="slide6.xml"/><Relationship Id="rId4" Type="http://schemas.openxmlformats.org/officeDocument/2006/relationships/slideLayout" Target="../slideLayouts/slideLayout13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" Target="slide20.xml"/><Relationship Id="rId2" Type="http://schemas.openxmlformats.org/officeDocument/2006/relationships/image" Target="../media/image19.png"/><Relationship Id="rId3" Type="http://schemas.openxmlformats.org/officeDocument/2006/relationships/slide" Target="slide6.xml"/><Relationship Id="rId4" Type="http://schemas.openxmlformats.org/officeDocument/2006/relationships/slide" Target="slide21.xml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"/>
          <p:cNvGraphicFramePr/>
          <p:nvPr/>
        </p:nvGraphicFramePr>
        <p:xfrm>
          <a:off x="1409040" y="437040"/>
          <a:ext cx="9143280" cy="5540760"/>
        </p:xfrm>
        <a:graphic>
          <a:graphicData uri="http://schemas.openxmlformats.org/drawingml/2006/table">
            <a:tbl>
              <a:tblPr/>
              <a:tblGrid>
                <a:gridCol w="2285640"/>
                <a:gridCol w="2285640"/>
                <a:gridCol w="2285640"/>
                <a:gridCol w="2286720"/>
              </a:tblGrid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</a:rPr>
                        <a:t>Experiment</a:t>
                      </a:r>
                      <a:endParaRPr b="1" lang="en-IE" sz="2000" spc="-1" strike="noStrike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</a:rPr>
                        <a:t>Evaluation</a:t>
                      </a:r>
                      <a:endParaRPr b="1" lang="en-IE" sz="2000" spc="-1" strike="noStrike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</a:rPr>
                        <a:t>Regulation</a:t>
                      </a:r>
                      <a:endParaRPr b="1" lang="en-IE" sz="2000" spc="-1" strike="noStrike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</a:rPr>
                        <a:t>Genes</a:t>
                      </a:r>
                      <a:endParaRPr b="1" lang="en-IE" sz="2000" spc="-1" strike="noStrike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0" y="1260000"/>
            <a:ext cx="12060000" cy="5464440"/>
          </a:xfrm>
          <a:prstGeom prst="rect">
            <a:avLst/>
          </a:prstGeom>
          <a:ln w="0">
            <a:noFill/>
          </a:ln>
        </p:spPr>
      </p:pic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GSE152</a:t>
            </a:r>
            <a:r>
              <a:rPr b="0" lang="en-IE" sz="4400" spc="-1" strike="noStrike">
                <a:latin typeface="Arial"/>
              </a:rPr>
              <a:t>558 </a:t>
            </a:r>
            <a:r>
              <a:rPr b="0" lang="en-IE" sz="4400" spc="-1" strike="noStrike">
                <a:latin typeface="Arial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GSE152</a:t>
            </a:r>
            <a:r>
              <a:rPr b="0" lang="en-IE" sz="4400" spc="-1" strike="noStrike">
                <a:latin typeface="Arial"/>
              </a:rPr>
              <a:t>558 </a:t>
            </a:r>
            <a:r>
              <a:rPr b="0" lang="en-IE" sz="4400" spc="-1" strike="noStrike">
                <a:latin typeface="Arial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93" name="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180000" y="1440000"/>
            <a:ext cx="12060000" cy="528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609120" y="1306080"/>
            <a:ext cx="10972440" cy="4254840"/>
          </a:xfrm>
          <a:prstGeom prst="rect">
            <a:avLst/>
          </a:prstGeom>
          <a:ln w="0">
            <a:noFill/>
          </a:ln>
        </p:spPr>
      </p:pic>
      <p:sp>
        <p:nvSpPr>
          <p:cNvPr id="495" name="">
            <a:hlinkClick r:id="" action="ppaction://hlinkshowjump?jump=nextslide"/>
          </p:cNvPr>
          <p:cNvSpPr/>
          <p:nvPr/>
        </p:nvSpPr>
        <p:spPr>
          <a:xfrm>
            <a:off x="104500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 txBox="1"/>
          <p:nvPr/>
        </p:nvSpPr>
        <p:spPr>
          <a:xfrm>
            <a:off x="60984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609120" y="1405800"/>
            <a:ext cx="10972440" cy="3936600"/>
          </a:xfrm>
          <a:prstGeom prst="rect">
            <a:avLst/>
          </a:prstGeom>
          <a:ln w="0">
            <a:noFill/>
          </a:ln>
        </p:spPr>
      </p:pic>
      <p:sp>
        <p:nvSpPr>
          <p:cNvPr id="499" name="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 txBox="1"/>
          <p:nvPr/>
        </p:nvSpPr>
        <p:spPr>
          <a:xfrm>
            <a:off x="61020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609120" y="1306080"/>
            <a:ext cx="10972440" cy="4254840"/>
          </a:xfrm>
          <a:prstGeom prst="rect">
            <a:avLst/>
          </a:prstGeom>
          <a:ln w="0">
            <a:noFill/>
          </a:ln>
        </p:spPr>
      </p:pic>
      <p:sp>
        <p:nvSpPr>
          <p:cNvPr id="502" name="">
            <a:hlinkClick r:id="" action="ppaction://hlinkshowjump?jump=nextslide"/>
          </p:cNvPr>
          <p:cNvSpPr/>
          <p:nvPr/>
        </p:nvSpPr>
        <p:spPr>
          <a:xfrm>
            <a:off x="104500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 txBox="1"/>
          <p:nvPr/>
        </p:nvSpPr>
        <p:spPr>
          <a:xfrm>
            <a:off x="60984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" descr=""/>
          <p:cNvPicPr/>
          <p:nvPr/>
        </p:nvPicPr>
        <p:blipFill>
          <a:blip r:embed="rId1"/>
          <a:srcRect l="25498" t="0" r="0" b="0"/>
          <a:stretch/>
        </p:blipFill>
        <p:spPr>
          <a:xfrm>
            <a:off x="180000" y="1405800"/>
            <a:ext cx="11576520" cy="3936600"/>
          </a:xfrm>
          <a:prstGeom prst="rect">
            <a:avLst/>
          </a:prstGeom>
          <a:ln w="0">
            <a:noFill/>
          </a:ln>
        </p:spPr>
      </p:pic>
      <p:sp>
        <p:nvSpPr>
          <p:cNvPr id="506" name="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" descr=""/>
          <p:cNvPicPr/>
          <p:nvPr/>
        </p:nvPicPr>
        <p:blipFill>
          <a:blip r:embed="rId2"/>
          <a:srcRect l="0" t="23711" r="87610" b="67135"/>
          <a:stretch/>
        </p:blipFill>
        <p:spPr>
          <a:xfrm>
            <a:off x="360" y="2160360"/>
            <a:ext cx="1439640" cy="35964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3"/>
          <a:srcRect l="14138" t="14574" r="72509" b="76272"/>
          <a:stretch/>
        </p:blipFill>
        <p:spPr>
          <a:xfrm>
            <a:off x="0" y="1764000"/>
            <a:ext cx="1799640" cy="359640"/>
          </a:xfrm>
          <a:prstGeom prst="rect">
            <a:avLst/>
          </a:prstGeom>
          <a:ln w="0">
            <a:noFill/>
          </a:ln>
        </p:spPr>
      </p:pic>
      <p:pic>
        <p:nvPicPr>
          <p:cNvPr id="509" name="" descr=""/>
          <p:cNvPicPr/>
          <p:nvPr/>
        </p:nvPicPr>
        <p:blipFill>
          <a:blip r:embed="rId4"/>
          <a:srcRect l="12802" t="69422" r="74207" b="21417"/>
          <a:stretch/>
        </p:blipFill>
        <p:spPr>
          <a:xfrm>
            <a:off x="0" y="3960000"/>
            <a:ext cx="1750320" cy="3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0" y="1909080"/>
            <a:ext cx="5007600" cy="3102480"/>
          </a:xfrm>
          <a:prstGeom prst="rect">
            <a:avLst/>
          </a:prstGeom>
          <a:ln w="0">
            <a:noFill/>
          </a:ln>
        </p:spPr>
      </p:pic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GSE164471(YM)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12" name="">
            <a:hlinkClick r:id="rId3" action="ppaction://hlinksldjump"/>
          </p:cNvPr>
          <p:cNvSpPr/>
          <p:nvPr/>
        </p:nvSpPr>
        <p:spPr>
          <a:xfrm rot="16186800">
            <a:off x="870840" y="5878080"/>
            <a:ext cx="653040" cy="65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6173" y="0"/>
                </a:lnTo>
                <a:lnTo>
                  <a:pt x="21600" y="10800"/>
                </a:lnTo>
                <a:lnTo>
                  <a:pt x="1617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 txBox="1"/>
          <p:nvPr/>
        </p:nvSpPr>
        <p:spPr>
          <a:xfrm>
            <a:off x="1741680" y="1523880"/>
            <a:ext cx="2612520" cy="72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2180" spc="-1" strike="noStrike">
                <a:latin typeface="Arial"/>
              </a:rPr>
              <a:t>DOWN regulated</a:t>
            </a:r>
            <a:endParaRPr b="0" lang="en-IE" sz="2180" spc="-1" strike="noStrike">
              <a:latin typeface="Arial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7184520" y="1355040"/>
            <a:ext cx="2612520" cy="72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2180" spc="-1" strike="noStrike">
                <a:latin typeface="Arial"/>
              </a:rPr>
              <a:t>UP regulated</a:t>
            </a:r>
            <a:endParaRPr b="0" lang="en-IE" sz="2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" descr=""/>
          <p:cNvPicPr/>
          <p:nvPr/>
        </p:nvPicPr>
        <p:blipFill>
          <a:blip r:embed="rId1"/>
          <a:stretch/>
        </p:blipFill>
        <p:spPr>
          <a:xfrm>
            <a:off x="1044360" y="1187640"/>
            <a:ext cx="10276560" cy="4254840"/>
          </a:xfrm>
          <a:prstGeom prst="rect">
            <a:avLst/>
          </a:prstGeom>
          <a:ln w="0">
            <a:noFill/>
          </a:ln>
        </p:spPr>
      </p:pic>
      <p:sp>
        <p:nvSpPr>
          <p:cNvPr id="516" name="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0" y="1909080"/>
            <a:ext cx="5007600" cy="3102480"/>
          </a:xfrm>
          <a:prstGeom prst="rect">
            <a:avLst/>
          </a:prstGeom>
          <a:ln w="0">
            <a:noFill/>
          </a:ln>
        </p:spPr>
      </p:pic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GSE164471(MO)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19" name="">
            <a:hlinkClick r:id="rId3" action="ppaction://hlinksldjump"/>
          </p:cNvPr>
          <p:cNvSpPr/>
          <p:nvPr/>
        </p:nvSpPr>
        <p:spPr>
          <a:xfrm rot="16186800">
            <a:off x="870840" y="5878080"/>
            <a:ext cx="653040" cy="65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6173" y="0"/>
                </a:lnTo>
                <a:lnTo>
                  <a:pt x="21600" y="10800"/>
                </a:lnTo>
                <a:lnTo>
                  <a:pt x="1617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 txBox="1"/>
          <p:nvPr/>
        </p:nvSpPr>
        <p:spPr>
          <a:xfrm>
            <a:off x="1741680" y="1523880"/>
            <a:ext cx="2612520" cy="72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2180" spc="-1" strike="noStrike">
                <a:latin typeface="Arial"/>
              </a:rPr>
              <a:t>DOWN regulated</a:t>
            </a:r>
            <a:endParaRPr b="0" lang="en-IE" sz="2180" spc="-1" strike="noStrike">
              <a:latin typeface="Arial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7184520" y="1355040"/>
            <a:ext cx="2612520" cy="72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2180" spc="-1" strike="noStrike">
                <a:latin typeface="Arial"/>
              </a:rPr>
              <a:t>UP regulated</a:t>
            </a:r>
            <a:endParaRPr b="0" lang="en-IE" sz="2180" spc="-1" strike="noStrike">
              <a:latin typeface="Arial"/>
            </a:endParaRPr>
          </a:p>
        </p:txBody>
      </p:sp>
      <p:pic>
        <p:nvPicPr>
          <p:cNvPr id="522" name="" descr="">
            <a:hlinkClick r:id="rId4" action="ppaction://hlinksldjump"/>
          </p:cNvPr>
          <p:cNvPicPr/>
          <p:nvPr/>
        </p:nvPicPr>
        <p:blipFill>
          <a:blip r:embed="rId5"/>
          <a:stretch/>
        </p:blipFill>
        <p:spPr>
          <a:xfrm>
            <a:off x="5442840" y="1785240"/>
            <a:ext cx="4354200" cy="332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3040" cy="176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</a:rPr>
              <a:t>Computational approaches for the therapeutic target discovery to ame-liorate muscle wasting during aging and disease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9240" cy="115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</a:rPr>
              <a:t>Msc Karen Guerrero Vazquez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</a:rPr>
              <a:t>Dr. Katarzyna Whysall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</a:rPr>
              <a:t>Dr. Pilib O Broin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609120" y="1306080"/>
            <a:ext cx="10972440" cy="4254840"/>
          </a:xfrm>
          <a:prstGeom prst="rect">
            <a:avLst/>
          </a:prstGeom>
          <a:ln w="0">
            <a:noFill/>
          </a:ln>
        </p:spPr>
      </p:pic>
      <p:sp>
        <p:nvSpPr>
          <p:cNvPr id="524" name="">
            <a:hlinkClick r:id="" action="ppaction://hlinkshowjump?jump=nextslide"/>
          </p:cNvPr>
          <p:cNvSpPr/>
          <p:nvPr/>
        </p:nvSpPr>
        <p:spPr>
          <a:xfrm>
            <a:off x="104500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131040" y="1405800"/>
            <a:ext cx="11625480" cy="3936600"/>
          </a:xfrm>
          <a:prstGeom prst="rect">
            <a:avLst/>
          </a:prstGeom>
          <a:ln w="0">
            <a:noFill/>
          </a:ln>
        </p:spPr>
      </p:pic>
      <p:sp>
        <p:nvSpPr>
          <p:cNvPr id="527" name="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9240" cy="59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</a:rPr>
              <a:t>Acknowledgements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9240" cy="152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presentation has emanated from research conducted with the financial support of Science Foundation Ireland under Grant number [18/CRT/6214 ]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Placeholder 2" descr=""/>
          <p:cNvPicPr/>
          <p:nvPr/>
        </p:nvPicPr>
        <p:blipFill>
          <a:blip r:embed="rId1"/>
          <a:srcRect l="-245242" t="-323216" r="-245242" b="-323216"/>
          <a:stretch/>
        </p:blipFill>
        <p:spPr>
          <a:xfrm>
            <a:off x="5183280" y="814320"/>
            <a:ext cx="5004000" cy="504648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1400" cy="95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778680" y="1884600"/>
            <a:ext cx="4091400" cy="48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778680" y="2460960"/>
            <a:ext cx="4091400" cy="339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and get familiarize with: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TargetScan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miRNet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Enrichr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Cytoscape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PathVisio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Ingenuity Pathway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Complex Pathway Simulator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GENE Expression Omnibus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Xpress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Thank You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4d1282"/>
                </a:solidFill>
                <a:latin typeface="Arial"/>
              </a:rPr>
              <a:t>Why miRNAS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ubTitle"/>
          </p:nvPr>
        </p:nvSpPr>
        <p:spPr>
          <a:xfrm>
            <a:off x="778680" y="1659240"/>
            <a:ext cx="9143640" cy="48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pic>
        <p:nvPicPr>
          <p:cNvPr id="546" name="Picture 2" descr="DNA damage—how and why we age? | eLife"/>
          <p:cNvPicPr/>
          <p:nvPr/>
        </p:nvPicPr>
        <p:blipFill>
          <a:blip r:embed="rId1"/>
          <a:stretch/>
        </p:blipFill>
        <p:spPr>
          <a:xfrm>
            <a:off x="1878840" y="1409760"/>
            <a:ext cx="6943320" cy="46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#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</a:rPr>
              <a:t>3</a:t>
            </a:r>
            <a:br>
              <a:rPr sz="4400"/>
            </a:b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3" descr=""/>
          <p:cNvPicPr/>
          <p:nvPr/>
        </p:nvPicPr>
        <p:blipFill>
          <a:blip r:embed="rId1"/>
          <a:srcRect l="0" t="0" r="0" b="790"/>
          <a:stretch/>
        </p:blipFill>
        <p:spPr>
          <a:xfrm>
            <a:off x="2347920" y="1148760"/>
            <a:ext cx="7495920" cy="5376600"/>
          </a:xfrm>
          <a:prstGeom prst="rect">
            <a:avLst/>
          </a:prstGeom>
          <a:ln w="0">
            <a:noFill/>
          </a:ln>
        </p:spPr>
      </p:pic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miRNA duplex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Content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3000"/>
          </a:bodyPr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</a:rPr>
              <a:t>Summary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</a:rPr>
              <a:t>Pathway analysis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</a:rPr>
              <a:t>MicroArray analysis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</a:rPr>
              <a:t>Network analysis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Summar</a:t>
            </a:r>
            <a:r>
              <a:rPr b="1" lang="en-IE" sz="4400" spc="-1" strike="noStrike">
                <a:solidFill>
                  <a:srgbClr val="4d1282"/>
                </a:solidFill>
                <a:latin typeface="Arial"/>
              </a:rPr>
              <a:t>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2700000" y="969480"/>
            <a:ext cx="6838920" cy="47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/>
          <p:nvPr/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latin typeface="Arial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rcRect l="26038" t="0" r="0" b="0"/>
          <a:stretch/>
        </p:blipFill>
        <p:spPr>
          <a:xfrm>
            <a:off x="2087640" y="1344600"/>
            <a:ext cx="7754040" cy="513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2"/>
          <p:cNvSpPr/>
          <p:nvPr/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latin typeface="Arial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1440000" y="1418040"/>
            <a:ext cx="9360000" cy="507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"/>
          <p:cNvGraphicFramePr/>
          <p:nvPr/>
        </p:nvGraphicFramePr>
        <p:xfrm>
          <a:off x="2618640" y="1672560"/>
          <a:ext cx="716616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240"/>
              </a:tblGrid>
              <a:tr h="6908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IE" sz="1800" spc="-1" strike="noStrike">
                          <a:latin typeface="Arial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IE" sz="1800" spc="-1" strike="noStrike">
                          <a:latin typeface="Arial"/>
                        </a:rPr>
                        <a:t>Type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1" lang="en-IE" sz="1800" spc="-1" strike="noStrike">
                          <a:latin typeface="Arial"/>
                        </a:rPr>
                        <a:t>N. Experiments</a:t>
                      </a:r>
                      <a:endParaRPr b="1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miRSeq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</a:pPr>
                      <a:r>
                        <a:rPr b="0" lang="en-IE" sz="1800" spc="-1" strike="noStrike">
                          <a:latin typeface="Arial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y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p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ri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nt</a:t>
            </a:r>
            <a:r>
              <a:rPr b="0" lang="en-IE" sz="4400" spc="-1" strike="noStrike">
                <a:latin typeface="Arial"/>
              </a:rPr>
              <a:t>s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Application>LibreOffice/7.3.7.2$Linux_X86_64 LibreOffice_project/30$Build-2</Application>
  <AppVersion>15.0000</AppVersion>
  <Words>1352</Words>
  <Paragraphs>217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2023-02-23T09:36:44Z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38</vt:i4>
  </property>
</Properties>
</file>